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4" r:id="rId5"/>
    <p:sldId id="259" r:id="rId6"/>
    <p:sldId id="260" r:id="rId7"/>
    <p:sldId id="263" r:id="rId8"/>
    <p:sldId id="261" r:id="rId9"/>
    <p:sldId id="26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5/6/2024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QotaTsViAzE?feature=oembed" TargetMode="Externa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D7F29D-2F09-D384-B9BD-E31384AD9F4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Active listening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5DD2A9-FBF9-7F7D-0B8A-35E774BDC0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67712" y="3531204"/>
            <a:ext cx="8787140" cy="1227609"/>
          </a:xfrm>
        </p:spPr>
        <p:txBody>
          <a:bodyPr>
            <a:normAutofit fontScale="92500"/>
          </a:bodyPr>
          <a:lstStyle/>
          <a:p>
            <a:r>
              <a:rPr lang="en-US" dirty="0"/>
              <a:t>Officer </a:t>
            </a:r>
            <a:r>
              <a:rPr lang="en-US" dirty="0" err="1"/>
              <a:t>cindy</a:t>
            </a:r>
            <a:r>
              <a:rPr lang="en-US" dirty="0"/>
              <a:t> </a:t>
            </a:r>
            <a:r>
              <a:rPr lang="en-US" dirty="0" err="1"/>
              <a:t>boyle</a:t>
            </a:r>
            <a:r>
              <a:rPr lang="en-US" dirty="0"/>
              <a:t> – western ma cit-ttac law enforcement coordinator</a:t>
            </a:r>
          </a:p>
          <a:p>
            <a:r>
              <a:rPr lang="en-US" dirty="0"/>
              <a:t>Monica bellucci, </a:t>
            </a:r>
            <a:r>
              <a:rPr lang="en-US" dirty="0" err="1"/>
              <a:t>m.ed</a:t>
            </a:r>
            <a:r>
              <a:rPr lang="en-US" dirty="0"/>
              <a:t>, </a:t>
            </a:r>
            <a:r>
              <a:rPr lang="en-US" dirty="0" err="1"/>
              <a:t>lmhc</a:t>
            </a:r>
            <a:r>
              <a:rPr lang="en-US" dirty="0"/>
              <a:t> – western ma cit-ttac clinical coordinator</a:t>
            </a:r>
          </a:p>
        </p:txBody>
      </p:sp>
    </p:spTree>
    <p:extLst>
      <p:ext uri="{BB962C8B-B14F-4D97-AF65-F5344CB8AC3E}">
        <p14:creationId xmlns:p14="http://schemas.microsoft.com/office/powerpoint/2010/main" val="3439305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7F52E0-16FB-B946-C248-3F50529D0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ACTIVE LISTENING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BB6E96-AC8A-067F-2DB8-DC4C3514D1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41997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WHAT MENTAL HEALTH DISORDERS/CRISIS SITUATIONS RESPONDTO ACTIVE LISTENING?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ALL OF THEM!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WHAT IS AT THE “CORE” OF ALL ACTIVE LISTENING?</a:t>
            </a:r>
          </a:p>
          <a:p>
            <a:pPr marL="0" indent="0">
              <a:buNone/>
            </a:pPr>
            <a:r>
              <a:rPr lang="en-US" dirty="0"/>
              <a:t>      </a:t>
            </a:r>
          </a:p>
          <a:p>
            <a:pPr marL="0" indent="0">
              <a:buNone/>
            </a:pPr>
            <a:r>
              <a:rPr lang="en-US" dirty="0"/>
              <a:t>      ATTACHMENT/CONNECTION!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4572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07C4C3-48D9-BCEF-6267-D167A8DA8A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ACTIVE LISTENING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C8B905-87D9-3F57-7280-C20DECF913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“Being fully engaged while another person is talking to you. Listening with the intent to understand, rather than listening to respond.”</a:t>
            </a:r>
          </a:p>
          <a:p>
            <a:r>
              <a:rPr lang="en-US" sz="2800" dirty="0"/>
              <a:t>Listening to how someone may be feeling to understand whole picture</a:t>
            </a:r>
          </a:p>
          <a:p>
            <a:r>
              <a:rPr lang="en-US" sz="2800" dirty="0"/>
              <a:t>LISTENING WITH ALL OF OUR SENSES!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832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DDE5CDF-1512-4CDA-B956-23D223F8DE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029D7D8-5A6B-4C76-94C8-15798C6C5A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5C9319C-E20D-4884-952F-60B6A58C3E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F1176DA6-4BBF-42A4-9C94-E6613CCD6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9AAB0AE-172B-4FB4-80C2-86CD6B8242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chemeClr val="bg1"/>
          </a:solidFill>
          <a:ln w="22225">
            <a:solidFill>
              <a:srgbClr val="6969A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Online Media 3" title="Active Listening - Clip 1">
            <a:hlinkClick r:id="" action="ppaction://media"/>
            <a:extLst>
              <a:ext uri="{FF2B5EF4-FFF2-40B4-BE49-F238E27FC236}">
                <a16:creationId xmlns:a16="http://schemas.microsoft.com/office/drawing/2014/main" id="{B7BB9E66-1119-DB60-1DDA-1F5EF55B4271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477012" y="468630"/>
            <a:ext cx="11237976" cy="5897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1103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C82279-409A-5771-2A69-2B1D56B596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ACTIVE LISTENING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A5CC24-EF7F-77FB-A8B9-C0C586A7A0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929384"/>
            <a:ext cx="9603275" cy="4124097"/>
          </a:xfrm>
        </p:spPr>
        <p:txBody>
          <a:bodyPr/>
          <a:lstStyle/>
          <a:p>
            <a:r>
              <a:rPr lang="en-US" dirty="0"/>
              <a:t>Introduction</a:t>
            </a:r>
          </a:p>
          <a:p>
            <a:pPr lvl="1"/>
            <a:r>
              <a:rPr lang="en-US" sz="2000" dirty="0"/>
              <a:t>Provide your name</a:t>
            </a:r>
          </a:p>
          <a:p>
            <a:pPr lvl="1"/>
            <a:r>
              <a:rPr lang="en-US" sz="2000" dirty="0"/>
              <a:t>State that you are there to help</a:t>
            </a:r>
          </a:p>
          <a:p>
            <a:r>
              <a:rPr lang="en-US" dirty="0"/>
              <a:t>Empathy</a:t>
            </a:r>
          </a:p>
          <a:p>
            <a:pPr lvl="1"/>
            <a:r>
              <a:rPr lang="en-US" sz="2000" dirty="0"/>
              <a:t>The ability to share understand and share feeling with another</a:t>
            </a:r>
          </a:p>
          <a:p>
            <a:pPr lvl="1"/>
            <a:r>
              <a:rPr lang="en-US" sz="2000" dirty="0"/>
              <a:t>EX. “I hear you”, “I want to understand”, “what you’re saying makes sense to me”</a:t>
            </a:r>
          </a:p>
          <a:p>
            <a:pPr lvl="1"/>
            <a:r>
              <a:rPr lang="en-US" sz="2000" dirty="0"/>
              <a:t>Listen for emotions, validate emotions, minimize or ignore behaviors during this time. Ex do not say “I understand you are upset but this is not the way to behave”.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3481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1DAE90-6A06-81F5-50B0-883876670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ACTIVE LISTENING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9E29A1-FAEE-B76C-2B6C-2FF65F2141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764792"/>
            <a:ext cx="9603275" cy="4288689"/>
          </a:xfrm>
        </p:spPr>
        <p:txBody>
          <a:bodyPr>
            <a:normAutofit/>
          </a:bodyPr>
          <a:lstStyle/>
          <a:p>
            <a:r>
              <a:rPr lang="en-US" dirty="0"/>
              <a:t>Effective Pauses/planned ignoring</a:t>
            </a:r>
          </a:p>
          <a:p>
            <a:pPr lvl="1"/>
            <a:r>
              <a:rPr lang="en-US" dirty="0"/>
              <a:t>Utilize silence to encourage the individual to fill space and disengage when individual is highly charged (silence is hard, its ok for you to be uncomfortable)</a:t>
            </a:r>
          </a:p>
          <a:p>
            <a:pPr lvl="1"/>
            <a:r>
              <a:rPr lang="en-US" dirty="0"/>
              <a:t>Think about how the person’s brain is functioning at that moment:</a:t>
            </a:r>
          </a:p>
          <a:p>
            <a:pPr lvl="2"/>
            <a:r>
              <a:rPr lang="en-US" dirty="0"/>
              <a:t>Is the frontal lobe offline, can the individual understand your words and what you are asking them to do</a:t>
            </a:r>
          </a:p>
          <a:p>
            <a:pPr lvl="1"/>
            <a:r>
              <a:rPr lang="en-US" dirty="0"/>
              <a:t>Is the person in crisis?  Does that person have a diagnosed mental health condition?</a:t>
            </a:r>
          </a:p>
          <a:p>
            <a:pPr lvl="2"/>
            <a:r>
              <a:rPr lang="en-US" dirty="0"/>
              <a:t>Should we slow down even more?  Is there a tool we can use to help get their brain back online quicker (ice, sour foods, a drink of water)?  Do we need to help them in regulating their breath?</a:t>
            </a:r>
          </a:p>
        </p:txBody>
      </p:sp>
    </p:spTree>
    <p:extLst>
      <p:ext uri="{BB962C8B-B14F-4D97-AF65-F5344CB8AC3E}">
        <p14:creationId xmlns:p14="http://schemas.microsoft.com/office/powerpoint/2010/main" val="41884856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CC01C3-F6B5-16F1-9CD8-DD8486900F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1405EF-E40C-5BBB-2E18-88A8A4AC8E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Minimal Encouragers</a:t>
            </a:r>
          </a:p>
          <a:p>
            <a:pPr lvl="1"/>
            <a:r>
              <a:rPr lang="en-US" dirty="0"/>
              <a:t>Utilized sounds, head nods, or short prompts to encourage more dialogue and convey that you are hearing them</a:t>
            </a:r>
          </a:p>
          <a:p>
            <a:r>
              <a:rPr lang="en-US" dirty="0"/>
              <a:t>Open Ended Questions</a:t>
            </a:r>
          </a:p>
          <a:p>
            <a:pPr lvl="1"/>
            <a:r>
              <a:rPr lang="en-US" dirty="0"/>
              <a:t>Utilize questions that begin with Who, What, Where, When, Why and How.  These will typically lead to more dialogue. Try to stay away from questions that require a “yes”, “no” or one word answer.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79584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6275D3-49BD-0EB6-812A-D2574DEAE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ACTIVE LISTENING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81042F-11B1-0101-252B-EB49F9A122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764792"/>
            <a:ext cx="9603275" cy="4288689"/>
          </a:xfrm>
        </p:spPr>
        <p:txBody>
          <a:bodyPr>
            <a:normAutofit/>
          </a:bodyPr>
          <a:lstStyle/>
          <a:p>
            <a:r>
              <a:rPr lang="en-US" sz="2400" b="1" dirty="0"/>
              <a:t>Using “I” statement</a:t>
            </a:r>
          </a:p>
          <a:p>
            <a:pPr lvl="1"/>
            <a:r>
              <a:rPr lang="en-US" sz="2000" dirty="0"/>
              <a:t>Disclosing how you are feeling during your interaction can help </a:t>
            </a:r>
          </a:p>
          <a:p>
            <a:pPr lvl="1"/>
            <a:r>
              <a:rPr lang="en-US" sz="2000" dirty="0"/>
              <a:t>Begin these statements with “I feel” to avoid becoming accusatory and eliciting a defensive response.     EX:  “I am feeling concerned”, “I am feeling a bit confused can you help me understand”</a:t>
            </a:r>
          </a:p>
          <a:p>
            <a:r>
              <a:rPr lang="en-US" sz="2400" b="1" dirty="0"/>
              <a:t>Using “We” statements</a:t>
            </a:r>
          </a:p>
          <a:p>
            <a:pPr lvl="1"/>
            <a:r>
              <a:rPr lang="en-US" sz="2000" dirty="0"/>
              <a:t>Never speak for command staff (telling someone they won’t be arrested or have to go to court)</a:t>
            </a:r>
          </a:p>
          <a:p>
            <a:pPr lvl="1"/>
            <a:r>
              <a:rPr lang="en-US" sz="2000" dirty="0"/>
              <a:t>Use “we” to get the subject involved in the conversation “I think WE can work this out together”</a:t>
            </a:r>
          </a:p>
        </p:txBody>
      </p:sp>
    </p:spTree>
    <p:extLst>
      <p:ext uri="{BB962C8B-B14F-4D97-AF65-F5344CB8AC3E}">
        <p14:creationId xmlns:p14="http://schemas.microsoft.com/office/powerpoint/2010/main" val="26242500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E85AE-53CE-4C8F-E8BD-9D0323B50D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521055"/>
            <a:ext cx="9603275" cy="1049235"/>
          </a:xfrm>
        </p:spPr>
        <p:txBody>
          <a:bodyPr/>
          <a:lstStyle/>
          <a:p>
            <a:r>
              <a:rPr lang="en-US" dirty="0"/>
              <a:t>Final thoughts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532E86-5EA9-EDD5-90E6-0EA1A4BF20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01368"/>
            <a:ext cx="10005853" cy="4343400"/>
          </a:xfrm>
        </p:spPr>
        <p:txBody>
          <a:bodyPr>
            <a:normAutofit fontScale="92500"/>
          </a:bodyPr>
          <a:lstStyle/>
          <a:p>
            <a:r>
              <a:rPr lang="en-US" sz="2400" dirty="0"/>
              <a:t>Summary</a:t>
            </a:r>
          </a:p>
          <a:p>
            <a:pPr lvl="1"/>
            <a:r>
              <a:rPr lang="en-US" sz="2400" dirty="0"/>
              <a:t>To begin, check that you are in a calm grounded space, slow breath and heartbeat.  </a:t>
            </a:r>
          </a:p>
          <a:p>
            <a:pPr lvl="1"/>
            <a:r>
              <a:rPr lang="en-US" sz="2400" dirty="0"/>
              <a:t>Utilize calm tone of voice in volume and inflection and not intimidating body language. Introduce yourself  and state that you are there to help. </a:t>
            </a:r>
          </a:p>
          <a:p>
            <a:pPr lvl="1"/>
            <a:r>
              <a:rPr lang="en-US" sz="2400" dirty="0"/>
              <a:t>State the individual’s key points back to them to try and organize the conversation, using active listening skills to clarify your understanding and develop an action plan.  </a:t>
            </a:r>
          </a:p>
          <a:p>
            <a:pPr lvl="1"/>
            <a:r>
              <a:rPr lang="en-US" sz="2400" dirty="0"/>
              <a:t>Finally, try to have your statement be shorter than the individual initial dialogue.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844690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{81461037-DC3B-431B-841A-BB8C576A6682}tf10001114</Template>
  <TotalTime>2710</TotalTime>
  <Words>577</Words>
  <Application>Microsoft Office PowerPoint</Application>
  <PresentationFormat>Widescreen</PresentationFormat>
  <Paragraphs>47</Paragraphs>
  <Slides>9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Gill Sans MT</vt:lpstr>
      <vt:lpstr>Gallery</vt:lpstr>
      <vt:lpstr>Active listening</vt:lpstr>
      <vt:lpstr>ACTIVE LISTENING</vt:lpstr>
      <vt:lpstr>ACTIVE LISTENING</vt:lpstr>
      <vt:lpstr>PowerPoint Presentation</vt:lpstr>
      <vt:lpstr>ACTIVE LISTENING</vt:lpstr>
      <vt:lpstr>ACTIVE LISTENING</vt:lpstr>
      <vt:lpstr>PowerPoint Presentation</vt:lpstr>
      <vt:lpstr>ACTIVE LISTENING</vt:lpstr>
      <vt:lpstr>Final thoughts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Active listening</dc:title>
  <dc:creator>monica bellucci</dc:creator>
  <cp:lastModifiedBy>Boyle, Cynthia</cp:lastModifiedBy>
  <cp:revision>8</cp:revision>
  <dcterms:created xsi:type="dcterms:W3CDTF">2024-04-22T16:40:04Z</dcterms:created>
  <dcterms:modified xsi:type="dcterms:W3CDTF">2024-05-06T18:34:33Z</dcterms:modified>
</cp:coreProperties>
</file>